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71" r:id="rId4"/>
    <p:sldId id="272" r:id="rId5"/>
    <p:sldId id="260" r:id="rId6"/>
    <p:sldId id="273" r:id="rId7"/>
    <p:sldId id="258" r:id="rId8"/>
    <p:sldId id="267" r:id="rId9"/>
    <p:sldId id="277" r:id="rId10"/>
    <p:sldId id="268" r:id="rId11"/>
    <p:sldId id="269" r:id="rId12"/>
    <p:sldId id="270" r:id="rId13"/>
    <p:sldId id="275" r:id="rId14"/>
    <p:sldId id="276" r:id="rId15"/>
    <p:sldId id="259" r:id="rId16"/>
    <p:sldId id="265" r:id="rId17"/>
    <p:sldId id="266" r:id="rId18"/>
    <p:sldId id="274" r:id="rId19"/>
    <p:sldId id="261" r:id="rId20"/>
    <p:sldId id="278" r:id="rId21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22" autoAdjust="0"/>
  </p:normalViewPr>
  <p:slideViewPr>
    <p:cSldViewPr>
      <p:cViewPr varScale="1">
        <p:scale>
          <a:sx n="73" d="100"/>
          <a:sy n="73" d="100"/>
        </p:scale>
        <p:origin x="63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8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3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0.png"/><Relationship Id="rId10" Type="http://schemas.openxmlformats.org/officeDocument/2006/relationships/image" Target="../media/image6.png"/><Relationship Id="rId4" Type="http://schemas.openxmlformats.org/officeDocument/2006/relationships/image" Target="../media/image69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jpeg"/><Relationship Id="rId2" Type="http://schemas.openxmlformats.org/officeDocument/2006/relationships/image" Target="../media/image13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jpe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494A4E"/>
                </a:solidFill>
                <a:ea typeface="Pretendard Medium"/>
              </a:rPr>
              <a:t>성실함과 꾸준함의 지원자</a:t>
            </a:r>
            <a:endParaRPr lang="ko-KR" sz="45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b="0" i="0" u="none" strike="noStrike" dirty="0" err="1">
                <a:solidFill>
                  <a:srgbClr val="000000"/>
                </a:solidFill>
                <a:ea typeface="Pretendard Bold"/>
              </a:rPr>
              <a:t>서준병</a:t>
            </a: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 입니다</a:t>
            </a:r>
            <a:r>
              <a:rPr lang="en-US" altLang="ko-KR" sz="9000" b="0" i="0" u="none" strike="noStrike" dirty="0">
                <a:solidFill>
                  <a:srgbClr val="000000"/>
                </a:solidFill>
                <a:ea typeface="Pretendard Bold"/>
              </a:rPr>
              <a:t>.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6A62815-0229-3CFA-A533-9C20CF11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17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17" y="431800"/>
            <a:ext cx="8528983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Controller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322F71-F6D9-6510-E6F1-36D439A80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2130" y="3086100"/>
            <a:ext cx="8400273" cy="5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4E20F8E-8D0E-C2C9-0EFB-1513A31B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9700" y="151638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Controller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8C8C67-A610-C576-621B-82C6AA46E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5833" y="2242887"/>
            <a:ext cx="8326334" cy="23733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4F11A6-952B-A1DD-D20E-786467DBD7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7956" y="4729783"/>
            <a:ext cx="6722087" cy="50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7156715-62E5-E093-ACB6-C4711033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9700" y="151638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 쿼리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(xml)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030C5D-0FF5-7AD6-A6BB-E4E7E5E3A2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9311" y="2460408"/>
            <a:ext cx="8031451" cy="36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1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109F25CC-3A8E-722E-5E12-0EAB7075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65546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4800" y="1554697"/>
            <a:ext cx="370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16950EE-D9DB-E20D-A3DA-CBA8C30D8731}"/>
              </a:ext>
            </a:extLst>
          </p:cNvPr>
          <p:cNvSpPr txBox="1"/>
          <p:nvPr/>
        </p:nvSpPr>
        <p:spPr>
          <a:xfrm>
            <a:off x="9817100" y="241046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7F54F5B-340D-1933-A1B2-FFF41654E1A7}"/>
              </a:ext>
            </a:extLst>
          </p:cNvPr>
          <p:cNvSpPr txBox="1"/>
          <p:nvPr/>
        </p:nvSpPr>
        <p:spPr>
          <a:xfrm>
            <a:off x="9817100" y="2276708"/>
            <a:ext cx="7340600" cy="855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E-mail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입력 부분과 도메인 입력 부분을 합쳐서 숨겨진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email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부분으로 합친 후 서버에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insert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됨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3A37DC37-6603-0CCB-D14C-100217DE3FE3}"/>
              </a:ext>
            </a:extLst>
          </p:cNvPr>
          <p:cNvSpPr txBox="1"/>
          <p:nvPr/>
        </p:nvSpPr>
        <p:spPr>
          <a:xfrm>
            <a:off x="12768000" y="9412885"/>
            <a:ext cx="1676400" cy="4760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Pretendard Bold"/>
              </a:rPr>
              <a:t>해당 부분의 </a:t>
            </a:r>
            <a:r>
              <a:rPr lang="en-US" altLang="ko-KR" sz="2000" dirty="0">
                <a:solidFill>
                  <a:srgbClr val="000000"/>
                </a:solidFill>
                <a:ea typeface="Pretendard Bold"/>
              </a:rPr>
              <a:t> JSP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FD8A19-95FF-FBAB-3E1C-DC3B0555AA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747" y="2953656"/>
            <a:ext cx="7692506" cy="55757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EC33A8-76F0-D738-183C-A446C6DC16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726" y="8529381"/>
            <a:ext cx="5620948" cy="6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03CF8359-1B42-9749-B7A5-4EBFD03F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65546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4800" y="1554697"/>
            <a:ext cx="370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16950EE-D9DB-E20D-A3DA-CBA8C30D8731}"/>
              </a:ext>
            </a:extLst>
          </p:cNvPr>
          <p:cNvSpPr txBox="1"/>
          <p:nvPr/>
        </p:nvSpPr>
        <p:spPr>
          <a:xfrm>
            <a:off x="9817100" y="241046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7F54F5B-340D-1933-A1B2-FFF41654E1A7}"/>
              </a:ext>
            </a:extLst>
          </p:cNvPr>
          <p:cNvSpPr txBox="1"/>
          <p:nvPr/>
        </p:nvSpPr>
        <p:spPr>
          <a:xfrm>
            <a:off x="9931400" y="2487094"/>
            <a:ext cx="6908800" cy="855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E-mail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입력 부분과 도메인 입력 부분을 합쳐서 숨겨진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email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부분으로 합친 후 서버에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insert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됨</a:t>
            </a: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533DE4-54CB-B051-70F2-BC82EF1AF0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7172" y="3578880"/>
            <a:ext cx="7723656" cy="5144301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3A37DC37-6603-0CCB-D14C-100217DE3FE3}"/>
              </a:ext>
            </a:extLst>
          </p:cNvPr>
          <p:cNvSpPr txBox="1"/>
          <p:nvPr/>
        </p:nvSpPr>
        <p:spPr>
          <a:xfrm>
            <a:off x="11816624" y="9068033"/>
            <a:ext cx="3138352" cy="4760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ea typeface="Pretendard Bold"/>
              </a:rPr>
              <a:t>해당 부분의 </a:t>
            </a:r>
            <a:r>
              <a:rPr lang="en-US" altLang="ko-KR" sz="2800" dirty="0" err="1">
                <a:solidFill>
                  <a:srgbClr val="000000"/>
                </a:solidFill>
                <a:ea typeface="Pretendard Bold"/>
              </a:rPr>
              <a:t>javascript</a:t>
            </a: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23303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71B57569-5B5A-5D19-F5F8-9BCA4536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1" y="425994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353" y="431800"/>
            <a:ext cx="8448364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192" y="431800"/>
            <a:ext cx="8443525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2. Log in (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)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페이지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7100" y="3370037"/>
            <a:ext cx="71755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en-US" altLang="ko-KR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Insert or Select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 </a:t>
            </a:r>
            <a:r>
              <a:rPr lang="en-US" altLang="ko-KR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정보 저장 </a:t>
            </a:r>
            <a:r>
              <a:rPr lang="en-US" altLang="ko-KR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숨겨져 사용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이용에 적용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DA875-ABB7-1E7E-E182-07433FF29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033417"/>
            <a:ext cx="7422165" cy="4772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51866-77B0-5582-8CB4-18816D257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32411"/>
            <a:ext cx="3848637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10186E-1185-2369-9E6F-FECEE349796E}"/>
              </a:ext>
            </a:extLst>
          </p:cNvPr>
          <p:cNvGrpSpPr/>
          <p:nvPr/>
        </p:nvGrpSpPr>
        <p:grpSpPr>
          <a:xfrm>
            <a:off x="2952637" y="6104939"/>
            <a:ext cx="3625090" cy="636086"/>
            <a:chOff x="3496514" y="7006796"/>
            <a:chExt cx="3741312" cy="692752"/>
          </a:xfrm>
        </p:grpSpPr>
        <p:grpSp>
          <p:nvGrpSpPr>
            <p:cNvPr id="19" name="그룹 1009">
              <a:extLst>
                <a:ext uri="{FF2B5EF4-FFF2-40B4-BE49-F238E27FC236}">
                  <a16:creationId xmlns:a16="http://schemas.microsoft.com/office/drawing/2014/main" id="{FA9F2E2B-BE45-594F-8567-9F9FDB732E32}"/>
                </a:ext>
              </a:extLst>
            </p:cNvPr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21" name="Object 29">
                <a:extLst>
                  <a:ext uri="{FF2B5EF4-FFF2-40B4-BE49-F238E27FC236}">
                    <a16:creationId xmlns:a16="http://schemas.microsoft.com/office/drawing/2014/main" id="{ADBAA4B4-77BD-1ECD-EE4E-0EA0D6664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4CC43-606A-2D53-8F4E-0524AE2C4526}"/>
                </a:ext>
              </a:extLst>
            </p:cNvPr>
            <p:cNvSpPr txBox="1"/>
            <p:nvPr/>
          </p:nvSpPr>
          <p:spPr>
            <a:xfrm>
              <a:off x="3496514" y="7070585"/>
              <a:ext cx="3741312" cy="48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</a:t>
              </a:r>
              <a:r>
                <a:rPr lang="ko-KR" altLang="en-US" sz="2300" spc="-150" dirty="0">
                  <a:latin typeface="+mn-ea"/>
                </a:rPr>
                <a:t>성공</a:t>
              </a:r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  </a:t>
              </a:r>
              <a:r>
                <a:rPr lang="en-US" altLang="ko-KR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header</a:t>
              </a:r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4D0B04-C388-C507-599A-8F16068FB84B}"/>
              </a:ext>
            </a:extLst>
          </p:cNvPr>
          <p:cNvGrpSpPr/>
          <p:nvPr/>
        </p:nvGrpSpPr>
        <p:grpSpPr>
          <a:xfrm>
            <a:off x="1731989" y="7255842"/>
            <a:ext cx="6238821" cy="1468640"/>
            <a:chOff x="6685380" y="7510450"/>
            <a:chExt cx="6238821" cy="146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575E02-69A2-144B-978D-CBB8530A95B4}"/>
                </a:ext>
              </a:extLst>
            </p:cNvPr>
            <p:cNvSpPr/>
            <p:nvPr/>
          </p:nvSpPr>
          <p:spPr>
            <a:xfrm>
              <a:off x="6685380" y="7510450"/>
              <a:ext cx="6238821" cy="146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54FFF4-A94A-3696-5008-2280A380B6B3}"/>
                </a:ext>
              </a:extLst>
            </p:cNvPr>
            <p:cNvGrpSpPr/>
            <p:nvPr/>
          </p:nvGrpSpPr>
          <p:grpSpPr>
            <a:xfrm>
              <a:off x="6931460" y="7828344"/>
              <a:ext cx="5742170" cy="763297"/>
              <a:chOff x="6442516" y="8219726"/>
              <a:chExt cx="5742170" cy="763297"/>
            </a:xfrm>
          </p:grpSpPr>
          <p:sp>
            <p:nvSpPr>
              <p:cNvPr id="25" name="오른쪽 화살표 45">
                <a:extLst>
                  <a:ext uri="{FF2B5EF4-FFF2-40B4-BE49-F238E27FC236}">
                    <a16:creationId xmlns:a16="http://schemas.microsoft.com/office/drawing/2014/main" id="{80E554FA-96AB-64E2-B2E1-43773F971DFE}"/>
                  </a:ext>
                </a:extLst>
              </p:cNvPr>
              <p:cNvSpPr/>
              <p:nvPr/>
            </p:nvSpPr>
            <p:spPr>
              <a:xfrm>
                <a:off x="8581804" y="8513054"/>
                <a:ext cx="769153" cy="35883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B6C0DC4-795F-78BB-0D49-B2DF78640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516" y="8401917"/>
                <a:ext cx="1943371" cy="58110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1E7EDF4-17B3-7D85-6FDE-9A2FD4006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696" y="8219726"/>
                <a:ext cx="2654944" cy="763297"/>
              </a:xfrm>
              <a:prstGeom prst="rect">
                <a:avLst/>
              </a:prstGeom>
            </p:spPr>
          </p:pic>
          <p:sp>
            <p:nvSpPr>
              <p:cNvPr id="28" name="모서리가 둥근 직사각형 43">
                <a:extLst>
                  <a:ext uri="{FF2B5EF4-FFF2-40B4-BE49-F238E27FC236}">
                    <a16:creationId xmlns:a16="http://schemas.microsoft.com/office/drawing/2014/main" id="{62AC68CF-C70D-E6F5-DB43-F81AAB78FE27}"/>
                  </a:ext>
                </a:extLst>
              </p:cNvPr>
              <p:cNvSpPr/>
              <p:nvPr/>
            </p:nvSpPr>
            <p:spPr>
              <a:xfrm>
                <a:off x="7141157" y="8478122"/>
                <a:ext cx="1293094" cy="37521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29" name="모서리가 둥근 직사각형 44">
                <a:extLst>
                  <a:ext uri="{FF2B5EF4-FFF2-40B4-BE49-F238E27FC236}">
                    <a16:creationId xmlns:a16="http://schemas.microsoft.com/office/drawing/2014/main" id="{8C187B1D-3ED5-E601-C8A6-7E2F8DDD0927}"/>
                  </a:ext>
                </a:extLst>
              </p:cNvPr>
              <p:cNvSpPr/>
              <p:nvPr/>
            </p:nvSpPr>
            <p:spPr>
              <a:xfrm>
                <a:off x="10336784" y="8429963"/>
                <a:ext cx="1847902" cy="39002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</p:grp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0A49C447-7DBD-EF81-CB92-B71A7DAF7D36}"/>
              </a:ext>
            </a:extLst>
          </p:cNvPr>
          <p:cNvSpPr txBox="1"/>
          <p:nvPr/>
        </p:nvSpPr>
        <p:spPr>
          <a:xfrm>
            <a:off x="9804400" y="5726158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로그인 </a:t>
            </a:r>
            <a:r>
              <a:rPr lang="ko-KR" altLang="en-US" sz="3000" dirty="0" err="1">
                <a:solidFill>
                  <a:srgbClr val="494A4E"/>
                </a:solidFill>
                <a:latin typeface="Pretendard Medium"/>
                <a:ea typeface="Pretendard Medium"/>
              </a:rPr>
              <a:t>성공시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3000" dirty="0">
                <a:solidFill>
                  <a:srgbClr val="494A4E"/>
                </a:solidFill>
                <a:latin typeface="Pretendard Medium"/>
                <a:ea typeface="Pretendard Medium"/>
              </a:rPr>
              <a:t>header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  <a:ea typeface="Pretendard Medium"/>
              </a:rPr>
              <a:t>메뉴 변경됨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6D3E771D-BF43-8315-AAA2-88846B794EB2}"/>
              </a:ext>
            </a:extLst>
          </p:cNvPr>
          <p:cNvSpPr txBox="1"/>
          <p:nvPr/>
        </p:nvSpPr>
        <p:spPr>
          <a:xfrm>
            <a:off x="9869986" y="6759302"/>
            <a:ext cx="7402013" cy="24989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인증 완료 후 </a:t>
            </a:r>
            <a:r>
              <a:rPr lang="ko-KR" altLang="en-US" sz="2800" spc="-15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페이지와 로그아웃 활성화</a:t>
            </a: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3F5FFF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로그인 시 관리자 페이지 바로 가기 활성화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C9C2F93-180F-E583-4046-49A10ED4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1" y="425994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20192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7248" y="1605998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2. Log in (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)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페이지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코드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(controller)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DA875-ABB7-1E7E-E182-07433FF29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033417"/>
            <a:ext cx="7422165" cy="4772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51866-77B0-5582-8CB4-18816D257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32411"/>
            <a:ext cx="3848637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10186E-1185-2369-9E6F-FECEE349796E}"/>
              </a:ext>
            </a:extLst>
          </p:cNvPr>
          <p:cNvGrpSpPr/>
          <p:nvPr/>
        </p:nvGrpSpPr>
        <p:grpSpPr>
          <a:xfrm>
            <a:off x="2952637" y="6104939"/>
            <a:ext cx="3625090" cy="636086"/>
            <a:chOff x="3496514" y="7006796"/>
            <a:chExt cx="3741312" cy="692752"/>
          </a:xfrm>
        </p:grpSpPr>
        <p:grpSp>
          <p:nvGrpSpPr>
            <p:cNvPr id="19" name="그룹 1009">
              <a:extLst>
                <a:ext uri="{FF2B5EF4-FFF2-40B4-BE49-F238E27FC236}">
                  <a16:creationId xmlns:a16="http://schemas.microsoft.com/office/drawing/2014/main" id="{FA9F2E2B-BE45-594F-8567-9F9FDB732E32}"/>
                </a:ext>
              </a:extLst>
            </p:cNvPr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21" name="Object 29">
                <a:extLst>
                  <a:ext uri="{FF2B5EF4-FFF2-40B4-BE49-F238E27FC236}">
                    <a16:creationId xmlns:a16="http://schemas.microsoft.com/office/drawing/2014/main" id="{ADBAA4B4-77BD-1ECD-EE4E-0EA0D6664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4CC43-606A-2D53-8F4E-0524AE2C4526}"/>
                </a:ext>
              </a:extLst>
            </p:cNvPr>
            <p:cNvSpPr txBox="1"/>
            <p:nvPr/>
          </p:nvSpPr>
          <p:spPr>
            <a:xfrm>
              <a:off x="3496514" y="7070585"/>
              <a:ext cx="3741312" cy="48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성공 시  </a:t>
              </a:r>
              <a:r>
                <a:rPr lang="en-US" altLang="ko-KR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header</a:t>
              </a:r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4D0B04-C388-C507-599A-8F16068FB84B}"/>
              </a:ext>
            </a:extLst>
          </p:cNvPr>
          <p:cNvGrpSpPr/>
          <p:nvPr/>
        </p:nvGrpSpPr>
        <p:grpSpPr>
          <a:xfrm>
            <a:off x="1731989" y="7255842"/>
            <a:ext cx="6238821" cy="1468640"/>
            <a:chOff x="6685380" y="7510450"/>
            <a:chExt cx="6238821" cy="146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575E02-69A2-144B-978D-CBB8530A95B4}"/>
                </a:ext>
              </a:extLst>
            </p:cNvPr>
            <p:cNvSpPr/>
            <p:nvPr/>
          </p:nvSpPr>
          <p:spPr>
            <a:xfrm>
              <a:off x="6685380" y="7510450"/>
              <a:ext cx="6238821" cy="146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54FFF4-A94A-3696-5008-2280A380B6B3}"/>
                </a:ext>
              </a:extLst>
            </p:cNvPr>
            <p:cNvGrpSpPr/>
            <p:nvPr/>
          </p:nvGrpSpPr>
          <p:grpSpPr>
            <a:xfrm>
              <a:off x="6931460" y="7828344"/>
              <a:ext cx="5742170" cy="763297"/>
              <a:chOff x="6442516" y="8219726"/>
              <a:chExt cx="5742170" cy="763297"/>
            </a:xfrm>
          </p:grpSpPr>
          <p:sp>
            <p:nvSpPr>
              <p:cNvPr id="25" name="오른쪽 화살표 45">
                <a:extLst>
                  <a:ext uri="{FF2B5EF4-FFF2-40B4-BE49-F238E27FC236}">
                    <a16:creationId xmlns:a16="http://schemas.microsoft.com/office/drawing/2014/main" id="{80E554FA-96AB-64E2-B2E1-43773F971DFE}"/>
                  </a:ext>
                </a:extLst>
              </p:cNvPr>
              <p:cNvSpPr/>
              <p:nvPr/>
            </p:nvSpPr>
            <p:spPr>
              <a:xfrm>
                <a:off x="8581804" y="8513054"/>
                <a:ext cx="769153" cy="35883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B6C0DC4-795F-78BB-0D49-B2DF78640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516" y="8401917"/>
                <a:ext cx="1943371" cy="58110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1E7EDF4-17B3-7D85-6FDE-9A2FD4006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696" y="8219726"/>
                <a:ext cx="2654944" cy="763297"/>
              </a:xfrm>
              <a:prstGeom prst="rect">
                <a:avLst/>
              </a:prstGeom>
            </p:spPr>
          </p:pic>
          <p:sp>
            <p:nvSpPr>
              <p:cNvPr id="28" name="모서리가 둥근 직사각형 43">
                <a:extLst>
                  <a:ext uri="{FF2B5EF4-FFF2-40B4-BE49-F238E27FC236}">
                    <a16:creationId xmlns:a16="http://schemas.microsoft.com/office/drawing/2014/main" id="{62AC68CF-C70D-E6F5-DB43-F81AAB78FE27}"/>
                  </a:ext>
                </a:extLst>
              </p:cNvPr>
              <p:cNvSpPr/>
              <p:nvPr/>
            </p:nvSpPr>
            <p:spPr>
              <a:xfrm>
                <a:off x="7141157" y="8478122"/>
                <a:ext cx="1293094" cy="37521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29" name="모서리가 둥근 직사각형 44">
                <a:extLst>
                  <a:ext uri="{FF2B5EF4-FFF2-40B4-BE49-F238E27FC236}">
                    <a16:creationId xmlns:a16="http://schemas.microsoft.com/office/drawing/2014/main" id="{8C187B1D-3ED5-E601-C8A6-7E2F8DDD0927}"/>
                  </a:ext>
                </a:extLst>
              </p:cNvPr>
              <p:cNvSpPr/>
              <p:nvPr/>
            </p:nvSpPr>
            <p:spPr>
              <a:xfrm>
                <a:off x="10336784" y="8429963"/>
                <a:ext cx="1847902" cy="39002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25718C7-2A35-B400-B7AF-FE728BBEF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97338" y="2501624"/>
            <a:ext cx="8084542" cy="235777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673541F5-AF6B-4A1C-EB64-3F6038A249B3}"/>
              </a:ext>
            </a:extLst>
          </p:cNvPr>
          <p:cNvSpPr txBox="1"/>
          <p:nvPr/>
        </p:nvSpPr>
        <p:spPr>
          <a:xfrm>
            <a:off x="9657080" y="5238750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Log in (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)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페이지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쿼리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(xml)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DB218C-B9F7-D86D-5850-98D1DE4737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7248" y="6329306"/>
            <a:ext cx="7984632" cy="2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C83E83B-A436-AD37-337F-45993A85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1" y="425994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68992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951" y="430711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6600" y="1655717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2. Log in (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) header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부분 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JSP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DA875-ABB7-1E7E-E182-07433FF29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033417"/>
            <a:ext cx="7422165" cy="4772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51866-77B0-5582-8CB4-18816D257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32411"/>
            <a:ext cx="3848637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10186E-1185-2369-9E6F-FECEE349796E}"/>
              </a:ext>
            </a:extLst>
          </p:cNvPr>
          <p:cNvGrpSpPr/>
          <p:nvPr/>
        </p:nvGrpSpPr>
        <p:grpSpPr>
          <a:xfrm>
            <a:off x="2952637" y="6104939"/>
            <a:ext cx="3625090" cy="636086"/>
            <a:chOff x="3496514" y="7006796"/>
            <a:chExt cx="3741312" cy="692752"/>
          </a:xfrm>
        </p:grpSpPr>
        <p:grpSp>
          <p:nvGrpSpPr>
            <p:cNvPr id="19" name="그룹 1009">
              <a:extLst>
                <a:ext uri="{FF2B5EF4-FFF2-40B4-BE49-F238E27FC236}">
                  <a16:creationId xmlns:a16="http://schemas.microsoft.com/office/drawing/2014/main" id="{FA9F2E2B-BE45-594F-8567-9F9FDB732E32}"/>
                </a:ext>
              </a:extLst>
            </p:cNvPr>
            <p:cNvGrpSpPr/>
            <p:nvPr/>
          </p:nvGrpSpPr>
          <p:grpSpPr>
            <a:xfrm>
              <a:off x="3602105" y="7006796"/>
              <a:ext cx="3530132" cy="692752"/>
              <a:chOff x="11821597" y="7660532"/>
              <a:chExt cx="5164578" cy="1299655"/>
            </a:xfrm>
          </p:grpSpPr>
          <p:pic>
            <p:nvPicPr>
              <p:cNvPr id="21" name="Object 29">
                <a:extLst>
                  <a:ext uri="{FF2B5EF4-FFF2-40B4-BE49-F238E27FC236}">
                    <a16:creationId xmlns:a16="http://schemas.microsoft.com/office/drawing/2014/main" id="{ADBAA4B4-77BD-1ECD-EE4E-0EA0D6664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4CC43-606A-2D53-8F4E-0524AE2C4526}"/>
                </a:ext>
              </a:extLst>
            </p:cNvPr>
            <p:cNvSpPr txBox="1"/>
            <p:nvPr/>
          </p:nvSpPr>
          <p:spPr>
            <a:xfrm>
              <a:off x="3496514" y="7070585"/>
              <a:ext cx="3741312" cy="48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</a:t>
              </a:r>
              <a:r>
                <a:rPr lang="ko-KR" altLang="en-US" sz="2300" spc="-150" dirty="0">
                  <a:latin typeface="+mn-ea"/>
                </a:rPr>
                <a:t>성공</a:t>
              </a:r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  </a:t>
              </a:r>
              <a:r>
                <a:rPr lang="en-US" altLang="ko-KR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header</a:t>
              </a:r>
              <a:r>
                <a:rPr lang="ko-KR" altLang="en-US" sz="23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4D0B04-C388-C507-599A-8F16068FB84B}"/>
              </a:ext>
            </a:extLst>
          </p:cNvPr>
          <p:cNvGrpSpPr/>
          <p:nvPr/>
        </p:nvGrpSpPr>
        <p:grpSpPr>
          <a:xfrm>
            <a:off x="1731989" y="7255842"/>
            <a:ext cx="6238821" cy="1468640"/>
            <a:chOff x="6685380" y="7510450"/>
            <a:chExt cx="6238821" cy="146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575E02-69A2-144B-978D-CBB8530A95B4}"/>
                </a:ext>
              </a:extLst>
            </p:cNvPr>
            <p:cNvSpPr/>
            <p:nvPr/>
          </p:nvSpPr>
          <p:spPr>
            <a:xfrm>
              <a:off x="6685380" y="7510450"/>
              <a:ext cx="6238821" cy="146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54FFF4-A94A-3696-5008-2280A380B6B3}"/>
                </a:ext>
              </a:extLst>
            </p:cNvPr>
            <p:cNvGrpSpPr/>
            <p:nvPr/>
          </p:nvGrpSpPr>
          <p:grpSpPr>
            <a:xfrm>
              <a:off x="6931460" y="7828344"/>
              <a:ext cx="5742170" cy="763297"/>
              <a:chOff x="6442516" y="8219726"/>
              <a:chExt cx="5742170" cy="763297"/>
            </a:xfrm>
          </p:grpSpPr>
          <p:sp>
            <p:nvSpPr>
              <p:cNvPr id="25" name="오른쪽 화살표 45">
                <a:extLst>
                  <a:ext uri="{FF2B5EF4-FFF2-40B4-BE49-F238E27FC236}">
                    <a16:creationId xmlns:a16="http://schemas.microsoft.com/office/drawing/2014/main" id="{80E554FA-96AB-64E2-B2E1-43773F971DFE}"/>
                  </a:ext>
                </a:extLst>
              </p:cNvPr>
              <p:cNvSpPr/>
              <p:nvPr/>
            </p:nvSpPr>
            <p:spPr>
              <a:xfrm>
                <a:off x="8581804" y="8513054"/>
                <a:ext cx="769153" cy="35883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B6C0DC4-795F-78BB-0D49-B2DF78640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516" y="8401917"/>
                <a:ext cx="1943371" cy="58110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1E7EDF4-17B3-7D85-6FDE-9A2FD4006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696" y="8219726"/>
                <a:ext cx="2654944" cy="763297"/>
              </a:xfrm>
              <a:prstGeom prst="rect">
                <a:avLst/>
              </a:prstGeom>
            </p:spPr>
          </p:pic>
          <p:sp>
            <p:nvSpPr>
              <p:cNvPr id="28" name="모서리가 둥근 직사각형 43">
                <a:extLst>
                  <a:ext uri="{FF2B5EF4-FFF2-40B4-BE49-F238E27FC236}">
                    <a16:creationId xmlns:a16="http://schemas.microsoft.com/office/drawing/2014/main" id="{62AC68CF-C70D-E6F5-DB43-F81AAB78FE27}"/>
                  </a:ext>
                </a:extLst>
              </p:cNvPr>
              <p:cNvSpPr/>
              <p:nvPr/>
            </p:nvSpPr>
            <p:spPr>
              <a:xfrm>
                <a:off x="7141157" y="8478122"/>
                <a:ext cx="1293094" cy="37521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29" name="모서리가 둥근 직사각형 44">
                <a:extLst>
                  <a:ext uri="{FF2B5EF4-FFF2-40B4-BE49-F238E27FC236}">
                    <a16:creationId xmlns:a16="http://schemas.microsoft.com/office/drawing/2014/main" id="{8C187B1D-3ED5-E601-C8A6-7E2F8DDD0927}"/>
                  </a:ext>
                </a:extLst>
              </p:cNvPr>
              <p:cNvSpPr/>
              <p:nvPr/>
            </p:nvSpPr>
            <p:spPr>
              <a:xfrm>
                <a:off x="10336784" y="8429963"/>
                <a:ext cx="1847902" cy="39002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</p:grp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673541F5-AF6B-4A1C-EB64-3F6038A249B3}"/>
              </a:ext>
            </a:extLst>
          </p:cNvPr>
          <p:cNvSpPr txBox="1"/>
          <p:nvPr/>
        </p:nvSpPr>
        <p:spPr>
          <a:xfrm>
            <a:off x="9657080" y="5238750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C:if, </a:t>
            </a:r>
            <a:r>
              <a:rPr lang="en-US" altLang="ko-KR" sz="4000" dirty="0" err="1">
                <a:solidFill>
                  <a:srgbClr val="000000"/>
                </a:solidFill>
                <a:latin typeface="+mj-ea"/>
                <a:ea typeface="+mj-ea"/>
              </a:rPr>
              <a:t>sesstionScope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를 이용</a:t>
            </a:r>
            <a:endParaRPr lang="en-US" altLang="ko-KR" sz="4000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4000" dirty="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en-US" altLang="ko-KR" sz="4000" dirty="0" err="1">
                <a:solidFill>
                  <a:srgbClr val="000000"/>
                </a:solidFill>
                <a:latin typeface="+mn-ea"/>
              </a:rPr>
              <a:t>settionScope</a:t>
            </a:r>
            <a:r>
              <a:rPr lang="ko-KR" altLang="en-US" sz="4000" dirty="0">
                <a:solidFill>
                  <a:srgbClr val="000000"/>
                </a:solidFill>
                <a:latin typeface="+mn-ea"/>
              </a:rPr>
              <a:t>의 유무에 따라 </a:t>
            </a:r>
            <a:r>
              <a:rPr lang="en-US" altLang="ko-KR" sz="4000" dirty="0">
                <a:solidFill>
                  <a:srgbClr val="000000"/>
                </a:solidFill>
                <a:latin typeface="+mn-ea"/>
              </a:rPr>
              <a:t>header</a:t>
            </a:r>
            <a:r>
              <a:rPr lang="ko-KR" altLang="en-US" sz="4000" dirty="0">
                <a:solidFill>
                  <a:srgbClr val="000000"/>
                </a:solidFill>
                <a:latin typeface="+mn-ea"/>
              </a:rPr>
              <a:t>의 특정 부분이 나타나고 사라짐 </a:t>
            </a:r>
            <a:endParaRPr lang="en-US" altLang="ko-KR" sz="40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B84C25-58AD-54AA-8CF8-72AD3F8D0F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6813" y="2405198"/>
            <a:ext cx="8137599" cy="23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0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B5F05B2-46AF-B4B9-D8E2-F1A9C6BB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1" y="425994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10391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1656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6600" y="1655717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3. Main page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설계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73541F5-AF6B-4A1C-EB64-3F6038A249B3}"/>
              </a:ext>
            </a:extLst>
          </p:cNvPr>
          <p:cNvSpPr txBox="1"/>
          <p:nvPr/>
        </p:nvSpPr>
        <p:spPr>
          <a:xfrm>
            <a:off x="9645469" y="2857500"/>
            <a:ext cx="7924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+mn-ea"/>
              </a:rPr>
              <a:t>부트스트랩 이용</a:t>
            </a:r>
            <a:endParaRPr lang="en-US" altLang="ko-KR" sz="40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endParaRPr lang="en-US" altLang="ko-KR" sz="40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+mn-ea"/>
              </a:rPr>
              <a:t>다른 팀원의 페이지로 쉽게 이동하고 한눈에 보기 쉽게 함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F058D8-304C-9F64-4815-1612F857A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0915" y="660400"/>
            <a:ext cx="4602297" cy="88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7200" y="5060950"/>
            <a:ext cx="414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EEEEEE"/>
                </a:solidFill>
                <a:ea typeface="Pretendard Medium"/>
              </a:rPr>
              <a:t>열정과 성실을 겸비한 사람이 되자</a:t>
            </a:r>
            <a:r>
              <a:rPr lang="en-US" altLang="ko-KR" sz="3000" b="0" i="0" u="none" strike="noStrike" dirty="0">
                <a:solidFill>
                  <a:srgbClr val="EEEEEE"/>
                </a:solidFill>
                <a:ea typeface="Pretendard Medium"/>
              </a:rPr>
              <a:t>!</a:t>
            </a:r>
            <a:endParaRPr lang="en-US" sz="3000" b="0" i="0" u="none" strike="noStrike" dirty="0">
              <a:solidFill>
                <a:srgbClr val="EEEEEE"/>
              </a:solidFill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1275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sz="2400" b="0" i="0" u="none" strike="noStrike" dirty="0">
              <a:solidFill>
                <a:srgbClr val="C2C2C2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지원동기 </a:t>
            </a:r>
            <a:r>
              <a:rPr lang="en-US" altLang="ko-KR" sz="3500" b="0" i="0" u="none" strike="noStrike" dirty="0">
                <a:solidFill>
                  <a:srgbClr val="000000"/>
                </a:solidFill>
                <a:ea typeface="Pretendard Bold"/>
              </a:rPr>
              <a:t>- </a:t>
            </a: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끈기와 노력으로 뭉쳐서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33147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부족한 점이 많지만 업무에 대한 자부심과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끈기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열정으로 우선 제가 배운 기술을 활용해 보면서 빠르게 성장하도록 노력하겠습니다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. 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과감한 추진력과 꼼꼼한 계획 관리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하기로 마음 먹은 것은 추진력과 책임감을 가지고 완수하는 장점이 있습니다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.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제 한계를 인지하고 꼼꼼한 계획 관리로 직무에 맞는 꾸준한 노력으로 성장하도록 하겠습니다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.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783CDF1D-CB89-CBC6-024E-50300904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0050"/>
            <a:ext cx="173609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8153400" y="4838700"/>
            <a:ext cx="7440205" cy="12647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chemeClr val="bg1"/>
                </a:solidFill>
                <a:ea typeface="Pretendard Bold"/>
              </a:rPr>
              <a:t>WEP DEVELOPER PORTFOLIO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chemeClr val="bg1"/>
                </a:solidFill>
                <a:ea typeface="Pretendard Bold"/>
              </a:rPr>
              <a:t>S</a:t>
            </a:r>
            <a:r>
              <a:rPr lang="en-US" altLang="ko-KR" sz="4000" dirty="0">
                <a:solidFill>
                  <a:schemeClr val="bg1"/>
                </a:solidFill>
                <a:ea typeface="Pretendard Bold"/>
              </a:rPr>
              <a:t>eo Joon </a:t>
            </a:r>
            <a:r>
              <a:rPr lang="en-US" altLang="ko-KR" sz="4000" dirty="0" err="1">
                <a:solidFill>
                  <a:schemeClr val="bg1"/>
                </a:solidFill>
                <a:ea typeface="Pretendard Bold"/>
              </a:rPr>
              <a:t>byung</a:t>
            </a:r>
            <a:r>
              <a:rPr lang="en-US" altLang="ko-KR" sz="4000" dirty="0">
                <a:solidFill>
                  <a:schemeClr val="bg1"/>
                </a:solidFill>
                <a:ea typeface="Pretendard Bold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ea typeface="Pretendard Bold"/>
              </a:rPr>
              <a:t>서준병</a:t>
            </a:r>
            <a:endParaRPr lang="ko-KR" sz="4000" b="0" i="0" u="none" strike="noStrike" dirty="0">
              <a:solidFill>
                <a:schemeClr val="bg1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3C11E6-1FA7-773C-6E27-373E14AF4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6" r="5103"/>
          <a:stretch/>
        </p:blipFill>
        <p:spPr>
          <a:xfrm rot="5400000">
            <a:off x="1253761" y="3653609"/>
            <a:ext cx="6515100" cy="3938633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AE7EF452-0742-9CFF-7D70-789B2B35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F44AB4D2-E7D1-517E-48E8-E35F65D3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25" name="TextBox 23">
            <a:extLst>
              <a:ext uri="{FF2B5EF4-FFF2-40B4-BE49-F238E27FC236}">
                <a16:creationId xmlns:a16="http://schemas.microsoft.com/office/drawing/2014/main" id="{A33B8CCE-92C3-D623-BA0D-D7983FA64AA9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B52E0020-94DF-501C-0506-C3178360D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13DC776B-CB3C-3946-EAD4-C1154D5A9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B99D421-8FC6-6CB7-31A0-6ACAD02E7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27F13-7E3A-5D18-E807-201B5445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D1D9C7-1077-A793-B001-1C23512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0C259F-4977-C27C-3948-8F99FEE9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E350D0-92B2-EA37-518F-44865202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180134-07B7-E818-F0D5-FE433084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C2E65F-25FB-BFE0-F150-7E16AA817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C5E8AF3-E53F-BD5C-2C26-CE5F026B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02A2DE-C1AB-A488-C0F1-F488B8D40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C4076E7-A09E-A2EB-CBC7-15200D3E0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50D1B0-B521-4161-2DA5-E0C5B53B1C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0915D48-8724-DFC3-EBF7-B8B9C9D2A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68CBEF-F633-9D5E-4590-3EAD9EFDDF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CA5AFE8-5406-D697-8518-AAEFF7B65F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F8E0D2A-4902-BB79-5E86-A219856BAED4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A86022-8C5C-4DD0-0A71-B05BE3091E69}"/>
              </a:ext>
            </a:extLst>
          </p:cNvPr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494A4E"/>
                </a:solidFill>
                <a:ea typeface="Pretendard Medium"/>
              </a:rPr>
              <a:t>지금까지 제 글을 </a:t>
            </a:r>
            <a:r>
              <a:rPr lang="ko-KR" altLang="en-US" sz="4500" b="0" i="0" u="none" strike="noStrike" dirty="0" err="1">
                <a:solidFill>
                  <a:srgbClr val="494A4E"/>
                </a:solidFill>
                <a:ea typeface="Pretendard Medium"/>
              </a:rPr>
              <a:t>읽어주셔서</a:t>
            </a:r>
            <a:r>
              <a:rPr lang="ko-KR" altLang="en-US" sz="4500" b="0" i="0" u="none" strike="noStrike" dirty="0">
                <a:solidFill>
                  <a:srgbClr val="494A4E"/>
                </a:solidFill>
                <a:ea typeface="Pretendard Medium"/>
              </a:rPr>
              <a:t> 감사합니다</a:t>
            </a:r>
            <a:r>
              <a:rPr lang="en-US" altLang="ko-KR" sz="4500" b="0" i="0" u="none" strike="noStrike" dirty="0">
                <a:solidFill>
                  <a:srgbClr val="494A4E"/>
                </a:solidFill>
                <a:ea typeface="Pretendard Medium"/>
              </a:rPr>
              <a:t>. 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4500" dirty="0">
                <a:solidFill>
                  <a:srgbClr val="494A4E"/>
                </a:solidFill>
                <a:ea typeface="Pretendard Medium"/>
              </a:rPr>
              <a:t>지원자 </a:t>
            </a:r>
            <a:r>
              <a:rPr lang="ko-KR" altLang="en-US" sz="4500" dirty="0" err="1">
                <a:solidFill>
                  <a:srgbClr val="494A4E"/>
                </a:solidFill>
                <a:ea typeface="Pretendard Medium"/>
              </a:rPr>
              <a:t>서준병입니다</a:t>
            </a:r>
            <a:r>
              <a:rPr lang="en-US" altLang="ko-KR" sz="4500" dirty="0">
                <a:solidFill>
                  <a:srgbClr val="494A4E"/>
                </a:solidFill>
                <a:ea typeface="Pretendard Medium"/>
              </a:rPr>
              <a:t>. </a:t>
            </a:r>
            <a:endParaRPr lang="ko-KR" sz="45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C94D4-636B-34B9-7B47-903E32D6D60C}"/>
              </a:ext>
            </a:extLst>
          </p:cNvPr>
          <p:cNvSpPr txBox="1"/>
          <p:nvPr/>
        </p:nvSpPr>
        <p:spPr>
          <a:xfrm>
            <a:off x="7467600" y="5888335"/>
            <a:ext cx="381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Contact : 010-8826-6285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246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783CDF1D-CB89-CBC6-024E-50300904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4" y="600104"/>
            <a:ext cx="173609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AE7EF452-0742-9CFF-7D70-789B2B35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F44AB4D2-E7D1-517E-48E8-E35F65D35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25" name="TextBox 23">
            <a:extLst>
              <a:ext uri="{FF2B5EF4-FFF2-40B4-BE49-F238E27FC236}">
                <a16:creationId xmlns:a16="http://schemas.microsoft.com/office/drawing/2014/main" id="{A33B8CCE-92C3-D623-BA0D-D7983FA64AA9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Presentation_about_me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B52E0020-94DF-501C-0506-C3178360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13DC776B-CB3C-3946-EAD4-C1154D5A9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B99D421-8FC6-6CB7-31A0-6ACAD02E7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D94049-CCD6-9F24-C537-6520C758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621" y="3992234"/>
            <a:ext cx="4873879" cy="285115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50BE8-AA61-85D3-08E2-ED9704B8E377}"/>
              </a:ext>
            </a:extLst>
          </p:cNvPr>
          <p:cNvSpPr txBox="1"/>
          <p:nvPr/>
        </p:nvSpPr>
        <p:spPr>
          <a:xfrm>
            <a:off x="1377058" y="3984391"/>
            <a:ext cx="427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ABOUT ME</a:t>
            </a:r>
          </a:p>
          <a:p>
            <a:endParaRPr lang="en-US" altLang="ko-KR" dirty="0"/>
          </a:p>
          <a:p>
            <a:r>
              <a:rPr lang="ko-KR" altLang="en-US" sz="2400" dirty="0" err="1"/>
              <a:t>서준병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1991.05.04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남서울대학교</a:t>
            </a:r>
            <a:r>
              <a:rPr lang="ko-KR" altLang="en-US" sz="2400" dirty="0"/>
              <a:t> </a:t>
            </a:r>
            <a:r>
              <a:rPr lang="ko-KR" altLang="en-US" sz="2400" dirty="0">
                <a:latin typeface="+mn-ea"/>
              </a:rPr>
              <a:t>보건행정학과</a:t>
            </a:r>
            <a:endParaRPr lang="en-US" altLang="ko-KR" sz="2400" dirty="0"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AD84CF-AF89-F657-E39B-C00A599D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325" y="3984390"/>
            <a:ext cx="4873877" cy="2851149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DFBFE-FE2E-B160-4925-CE5332DA7E3B}"/>
              </a:ext>
            </a:extLst>
          </p:cNvPr>
          <p:cNvSpPr txBox="1"/>
          <p:nvPr/>
        </p:nvSpPr>
        <p:spPr>
          <a:xfrm>
            <a:off x="6978650" y="4027515"/>
            <a:ext cx="416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CHANNEL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just"/>
            <a:r>
              <a:rPr lang="en-US" altLang="ko-KR" dirty="0"/>
              <a:t>                                             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361607-2E34-6266-24C3-53B199877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1834" y="3984389"/>
            <a:ext cx="4873877" cy="2851149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9CC2F-B2C9-3654-3B07-25D975906A39}"/>
              </a:ext>
            </a:extLst>
          </p:cNvPr>
          <p:cNvSpPr txBox="1"/>
          <p:nvPr/>
        </p:nvSpPr>
        <p:spPr>
          <a:xfrm>
            <a:off x="12388822" y="4109758"/>
            <a:ext cx="42799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EDUCATION</a:t>
            </a:r>
          </a:p>
          <a:p>
            <a:endParaRPr lang="en-US" altLang="ko-KR" dirty="0"/>
          </a:p>
          <a:p>
            <a:pPr algn="l"/>
            <a:r>
              <a:rPr lang="ko-KR" altLang="en-US" sz="2400" i="0" dirty="0" err="1">
                <a:effectLst/>
                <a:latin typeface="+mn-ea"/>
              </a:rPr>
              <a:t>한국기술교육직업전문학교</a:t>
            </a:r>
            <a:endParaRPr lang="en-US" altLang="ko-KR" sz="2400" i="0" dirty="0">
              <a:effectLst/>
              <a:latin typeface="+mn-ea"/>
            </a:endParaRPr>
          </a:p>
          <a:p>
            <a:pPr algn="l"/>
            <a:endParaRPr lang="en-US" altLang="ko-KR" sz="2400" dirty="0">
              <a:latin typeface="+mn-ea"/>
            </a:endParaRPr>
          </a:p>
          <a:p>
            <a:pPr algn="l"/>
            <a:r>
              <a:rPr lang="en-US" altLang="ko-KR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2024.07 ~ 2024.12</a:t>
            </a:r>
            <a:endParaRPr lang="en-US" altLang="ko-KR" dirty="0">
              <a:latin typeface="+mn-ea"/>
            </a:endParaRPr>
          </a:p>
          <a:p>
            <a:pPr algn="l"/>
            <a:r>
              <a:rPr lang="en-US" altLang="ko-KR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b="0" i="0" dirty="0" err="1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빅데이터전문가</a:t>
            </a:r>
            <a:r>
              <a:rPr lang="en-US" altLang="ko-KR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빅데이터 기술을 활용한 자바</a:t>
            </a:r>
            <a:r>
              <a:rPr lang="en-US" altLang="ko-KR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(JAVA) </a:t>
            </a:r>
            <a:r>
              <a:rPr lang="ko-KR" altLang="en-US" b="0" i="0" dirty="0">
                <a:solidFill>
                  <a:srgbClr val="151822"/>
                </a:solidFill>
                <a:effectLst/>
                <a:latin typeface="맑은 고딕" panose="020B0503020000020004" pitchFamily="50" charset="-127"/>
              </a:rPr>
              <a:t>프로그래밍 전문가 교육 이수</a:t>
            </a:r>
            <a:endParaRPr lang="ko-KR" altLang="en-US" i="0" dirty="0">
              <a:effectLst/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velog (@velog_official) / X">
            <a:extLst>
              <a:ext uri="{FF2B5EF4-FFF2-40B4-BE49-F238E27FC236}">
                <a16:creationId xmlns:a16="http://schemas.microsoft.com/office/drawing/2014/main" id="{95DB71AD-B368-F95A-06FC-D29028A3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59" y="4937154"/>
            <a:ext cx="419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773223-58DB-86DE-7788-C954F65B515B}"/>
              </a:ext>
            </a:extLst>
          </p:cNvPr>
          <p:cNvSpPr txBox="1"/>
          <p:nvPr/>
        </p:nvSpPr>
        <p:spPr>
          <a:xfrm>
            <a:off x="6680926" y="5089344"/>
            <a:ext cx="494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                                          </a:t>
            </a:r>
            <a:r>
              <a:rPr lang="en-US" altLang="ko-KR" sz="2400" dirty="0">
                <a:latin typeface="+mn-ea"/>
              </a:rPr>
              <a:t>https://velog.io/@prototype_joon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5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783CDF1D-CB89-CBC6-024E-50300904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4" y="600104"/>
            <a:ext cx="173609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AE7EF452-0742-9CFF-7D70-789B2B35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F44AB4D2-E7D1-517E-48E8-E35F65D35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25" name="TextBox 23">
            <a:extLst>
              <a:ext uri="{FF2B5EF4-FFF2-40B4-BE49-F238E27FC236}">
                <a16:creationId xmlns:a16="http://schemas.microsoft.com/office/drawing/2014/main" id="{A33B8CCE-92C3-D623-BA0D-D7983FA64AA9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Presentation_My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 skills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B52E0020-94DF-501C-0506-C3178360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13DC776B-CB3C-3946-EAD4-C1154D5A9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B99D421-8FC6-6CB7-31A0-6ACAD02E7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D94049-CCD6-9F24-C537-6520C7582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401" y="2657445"/>
            <a:ext cx="6166379" cy="1877046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50BE8-AA61-85D3-08E2-ED9704B8E377}"/>
              </a:ext>
            </a:extLst>
          </p:cNvPr>
          <p:cNvSpPr txBox="1"/>
          <p:nvPr/>
        </p:nvSpPr>
        <p:spPr>
          <a:xfrm>
            <a:off x="2959838" y="3055596"/>
            <a:ext cx="4625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BACK-END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A9A6DFB7-6E57-70D8-88B3-5EB9980B8C47}"/>
              </a:ext>
            </a:extLst>
          </p:cNvPr>
          <p:cNvSpPr txBox="1"/>
          <p:nvPr/>
        </p:nvSpPr>
        <p:spPr>
          <a:xfrm>
            <a:off x="6453415" y="1617005"/>
            <a:ext cx="5402577" cy="8128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chemeClr val="bg1"/>
                </a:solidFill>
                <a:ea typeface="Pretendard Bold"/>
              </a:rPr>
              <a:t>보유 스킬</a:t>
            </a:r>
            <a:endParaRPr lang="ko-KR" sz="4000" b="0" i="0" u="none" strike="noStrike" dirty="0">
              <a:solidFill>
                <a:schemeClr val="bg1"/>
              </a:solidFill>
              <a:ea typeface="Pretendard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853B2-9C6D-25A4-A0D6-6F908099D942}"/>
              </a:ext>
            </a:extLst>
          </p:cNvPr>
          <p:cNvSpPr txBox="1"/>
          <p:nvPr/>
        </p:nvSpPr>
        <p:spPr>
          <a:xfrm>
            <a:off x="2873462" y="3419113"/>
            <a:ext cx="57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JAVA, SPRING FRAMEWORK, SPRING BOOT</a:t>
            </a:r>
          </a:p>
          <a:p>
            <a:endParaRPr lang="ko-KR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8ED37BE-5613-2EBB-482E-310749BA6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710" y="2590955"/>
            <a:ext cx="6166379" cy="1943536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4358F2-2E99-8C22-FABE-A4DA1BAF6289}"/>
              </a:ext>
            </a:extLst>
          </p:cNvPr>
          <p:cNvSpPr txBox="1"/>
          <p:nvPr/>
        </p:nvSpPr>
        <p:spPr>
          <a:xfrm>
            <a:off x="10010147" y="2989106"/>
            <a:ext cx="4625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FRONT-END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2AC42-2CBD-4FF3-4684-94EF07BB5FFC}"/>
              </a:ext>
            </a:extLst>
          </p:cNvPr>
          <p:cNvSpPr txBox="1"/>
          <p:nvPr/>
        </p:nvSpPr>
        <p:spPr>
          <a:xfrm>
            <a:off x="9923771" y="3352623"/>
            <a:ext cx="57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HTML5, CSS3, </a:t>
            </a:r>
            <a:r>
              <a:rPr lang="en-US" altLang="ko-KR" sz="2000" dirty="0" err="1">
                <a:latin typeface="+mn-ea"/>
              </a:rPr>
              <a:t>Javascript</a:t>
            </a:r>
            <a:r>
              <a:rPr lang="en-US" altLang="ko-KR" sz="2000" dirty="0">
                <a:latin typeface="+mn-ea"/>
              </a:rPr>
              <a:t>, JQUERY</a:t>
            </a:r>
          </a:p>
          <a:p>
            <a:endParaRPr lang="ko-KR" alt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CAA349D-7F8E-AF3A-4C5B-D1A315C35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401" y="5119203"/>
            <a:ext cx="6166379" cy="1826588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481EAC-2CAC-F839-220F-12ED18B972FC}"/>
              </a:ext>
            </a:extLst>
          </p:cNvPr>
          <p:cNvSpPr txBox="1"/>
          <p:nvPr/>
        </p:nvSpPr>
        <p:spPr>
          <a:xfrm>
            <a:off x="2959838" y="5517354"/>
            <a:ext cx="4625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SERVER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45823-ADF9-C88F-8E9E-B0C2E31D2B89}"/>
              </a:ext>
            </a:extLst>
          </p:cNvPr>
          <p:cNvSpPr txBox="1"/>
          <p:nvPr/>
        </p:nvSpPr>
        <p:spPr>
          <a:xfrm>
            <a:off x="2873462" y="5880871"/>
            <a:ext cx="57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Apache, Apache Tomcat </a:t>
            </a:r>
          </a:p>
          <a:p>
            <a:endParaRPr lang="ko-KR" alt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63EB843-F129-5700-6754-E24ACEB72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710" y="5143500"/>
            <a:ext cx="6166379" cy="1826588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1F0056-F5AA-6301-2587-1CB7E5BA1B7D}"/>
              </a:ext>
            </a:extLst>
          </p:cNvPr>
          <p:cNvSpPr txBox="1"/>
          <p:nvPr/>
        </p:nvSpPr>
        <p:spPr>
          <a:xfrm>
            <a:off x="10010147" y="5541651"/>
            <a:ext cx="4625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DB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DBF88-0F73-5683-D20C-E8345FCB7827}"/>
              </a:ext>
            </a:extLst>
          </p:cNvPr>
          <p:cNvSpPr txBox="1"/>
          <p:nvPr/>
        </p:nvSpPr>
        <p:spPr>
          <a:xfrm>
            <a:off x="10083807" y="5905168"/>
            <a:ext cx="57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Docker, Oracle </a:t>
            </a:r>
          </a:p>
          <a:p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8160FF3-18B8-8A06-6C25-B12299F9D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401" y="7566426"/>
            <a:ext cx="6166379" cy="1826588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D57458-7D94-7CD2-8AFA-C72464277D4A}"/>
              </a:ext>
            </a:extLst>
          </p:cNvPr>
          <p:cNvSpPr txBox="1"/>
          <p:nvPr/>
        </p:nvSpPr>
        <p:spPr>
          <a:xfrm>
            <a:off x="2959838" y="7934430"/>
            <a:ext cx="46253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Tools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930409F-8668-DE93-859A-D536FFE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710" y="7566426"/>
            <a:ext cx="6166379" cy="1826588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C8FCD1-062B-D575-DE1E-3010A7543CC1}"/>
              </a:ext>
            </a:extLst>
          </p:cNvPr>
          <p:cNvSpPr txBox="1"/>
          <p:nvPr/>
        </p:nvSpPr>
        <p:spPr>
          <a:xfrm>
            <a:off x="10010147" y="7731756"/>
            <a:ext cx="5719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Collaboration &amp; Desing &amp; Document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75023E8-4457-3133-6B17-1AE6F226876E}"/>
              </a:ext>
            </a:extLst>
          </p:cNvPr>
          <p:cNvSpPr txBox="1"/>
          <p:nvPr/>
        </p:nvSpPr>
        <p:spPr>
          <a:xfrm>
            <a:off x="12118596" y="12296894"/>
            <a:ext cx="1338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dirty="0">
                <a:latin typeface="+mn-ea"/>
              </a:rPr>
              <a:t> </a:t>
            </a:r>
          </a:p>
          <a:p>
            <a:endParaRPr lang="ko-KR" altLang="en-US" dirty="0"/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EA8F3592-AC74-D817-6E60-C781FF4DF5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34101" y="8510571"/>
            <a:ext cx="512516" cy="503974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31B6B251-9699-C604-222E-55770157CA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09601" y="8524473"/>
            <a:ext cx="523720" cy="523720"/>
          </a:xfrm>
          <a:prstGeom prst="rect">
            <a:avLst/>
          </a:prstGeom>
        </p:spPr>
      </p:pic>
      <p:pic>
        <p:nvPicPr>
          <p:cNvPr id="1028" name="Object 115">
            <a:extLst>
              <a:ext uri="{FF2B5EF4-FFF2-40B4-BE49-F238E27FC236}">
                <a16:creationId xmlns:a16="http://schemas.microsoft.com/office/drawing/2014/main" id="{88FDC94E-3CB1-6E82-6481-946F2B8D8E5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3907" y="8496272"/>
            <a:ext cx="523721" cy="580122"/>
          </a:xfrm>
          <a:prstGeom prst="rect">
            <a:avLst/>
          </a:prstGeom>
        </p:spPr>
      </p:pic>
      <p:pic>
        <p:nvPicPr>
          <p:cNvPr id="2050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E4CE6E13-762E-1C0D-7118-4CC7D86E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8489860"/>
            <a:ext cx="628290" cy="6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허브 필수적인 커밋 방법, 협업에 필요한 깃허브 사용법 , 강의영상 (new repo, commit, pull request,  fork etc...)">
            <a:extLst>
              <a:ext uri="{FF2B5EF4-FFF2-40B4-BE49-F238E27FC236}">
                <a16:creationId xmlns:a16="http://schemas.microsoft.com/office/drawing/2014/main" id="{7A2B0DD7-6B4B-04BE-B640-600F5A917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2" t="1690" r="18470" b="1"/>
          <a:stretch/>
        </p:blipFill>
        <p:spPr bwMode="auto">
          <a:xfrm>
            <a:off x="9923771" y="8378087"/>
            <a:ext cx="863252" cy="72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PowerPoint - 나무위키">
            <a:extLst>
              <a:ext uri="{FF2B5EF4-FFF2-40B4-BE49-F238E27FC236}">
                <a16:creationId xmlns:a16="http://schemas.microsoft.com/office/drawing/2014/main" id="{6BD8E666-B2B3-FBCE-46E1-A8F921CEA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705" y="8384381"/>
            <a:ext cx="804514" cy="73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반년치 파일 사라진 구글 드라이브…대처 방법은? | 테크플러스">
            <a:extLst>
              <a:ext uri="{FF2B5EF4-FFF2-40B4-BE49-F238E27FC236}">
                <a16:creationId xmlns:a16="http://schemas.microsoft.com/office/drawing/2014/main" id="{090BFE83-3C68-4885-27D9-FE799E629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7287" r="25618" b="8361"/>
          <a:stretch/>
        </p:blipFill>
        <p:spPr bwMode="auto">
          <a:xfrm>
            <a:off x="12030656" y="8510571"/>
            <a:ext cx="444500" cy="50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꿀팁] Excel(엑셀) 단축키 정리">
            <a:extLst>
              <a:ext uri="{FF2B5EF4-FFF2-40B4-BE49-F238E27FC236}">
                <a16:creationId xmlns:a16="http://schemas.microsoft.com/office/drawing/2014/main" id="{ECA8DB09-1269-1C6C-C7C1-56C2354F7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154" y="8422134"/>
            <a:ext cx="690120" cy="6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48514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626100"/>
            <a:ext cx="17360900" cy="42291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3898900"/>
            <a:ext cx="13335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40925">
            <a:off x="2908300" y="7121031"/>
            <a:ext cx="27686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986299">
            <a:off x="5735235" y="7130493"/>
            <a:ext cx="2730500" cy="7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5650" y="7538988"/>
            <a:ext cx="27686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34871">
            <a:off x="11169650" y="7130493"/>
            <a:ext cx="27051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08874">
            <a:off x="13912674" y="7174084"/>
            <a:ext cx="27559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8312" y="7375031"/>
            <a:ext cx="3683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3391" y="6555507"/>
            <a:ext cx="368300" cy="36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0" y="7378700"/>
            <a:ext cx="368300" cy="36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09300" y="7367154"/>
            <a:ext cx="368300" cy="36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27100" y="6627984"/>
            <a:ext cx="368300" cy="36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63950" y="7354838"/>
            <a:ext cx="368300" cy="36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7900" y="8547100"/>
            <a:ext cx="14973300" cy="3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presentation_graph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79000" y="2095500"/>
            <a:ext cx="746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494A4E"/>
                </a:solidFill>
                <a:ea typeface="Pretendard Medium"/>
              </a:rPr>
              <a:t>My Technology stack</a:t>
            </a:r>
            <a:endParaRPr lang="ko-KR" sz="30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79000" y="2806700"/>
            <a:ext cx="74549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제가 생각하는 주관적인 점수로 나타냈습니다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en-US" sz="2600" b="0" i="0" u="none" strike="noStrike" dirty="0">
                <a:solidFill>
                  <a:srgbClr val="717377"/>
                </a:solidFill>
                <a:ea typeface="Pretendard Regular"/>
              </a:rPr>
              <a:t>상</a:t>
            </a:r>
            <a:r>
              <a:rPr lang="en-US" altLang="ko-KR" sz="26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717377"/>
                </a:solidFill>
                <a:ea typeface="Pretendard Regular"/>
              </a:rPr>
              <a:t>중상</a:t>
            </a:r>
            <a:r>
              <a:rPr lang="en-US" altLang="ko-KR" sz="26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altLang="ko-KR" sz="26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717377"/>
                </a:solidFill>
                <a:ea typeface="Pretendard Regular"/>
              </a:rPr>
              <a:t>중하</a:t>
            </a:r>
            <a:r>
              <a:rPr lang="en-US" altLang="ko-KR" sz="26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717377"/>
                </a:solidFill>
                <a:ea typeface="Pretendard Regular"/>
              </a:rPr>
              <a:t>하로 나타냅니다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ea typeface="Pretendard Regular"/>
              </a:rPr>
              <a:t>.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77725" y="7046444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Medium"/>
              </a:rPr>
              <a:t>중</a:t>
            </a:r>
            <a:endParaRPr lang="en-US" altLang="ko-KR" sz="20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99600"/>
              </a:lnSpc>
            </a:pP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67300" y="6213332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Medium"/>
              </a:rPr>
              <a:t>중상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95134" y="7038429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Medium"/>
              </a:rPr>
              <a:t>중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90200" y="7053390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Medium"/>
              </a:rPr>
              <a:t>중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214350" y="6276978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Medium"/>
              </a:rPr>
              <a:t>중상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951200" y="7008335"/>
            <a:ext cx="1193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Medium"/>
              </a:rPr>
              <a:t>중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146300" y="8795980"/>
            <a:ext cx="1422400" cy="4139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C2C2C2"/>
                </a:solidFill>
                <a:ea typeface="Pretendard Medium"/>
              </a:rPr>
              <a:t>Spring Framework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673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C2C2C2"/>
                </a:solidFill>
                <a:latin typeface="Pretendard Medium"/>
                <a:ea typeface="Pretendard Medium"/>
              </a:rPr>
              <a:t>JAVA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7724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 err="1">
                <a:solidFill>
                  <a:srgbClr val="C2C2C2"/>
                </a:solidFill>
                <a:ea typeface="Pretendard Medium"/>
              </a:rPr>
              <a:t>Javascript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490200" y="8801100"/>
            <a:ext cx="1625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SQL(Oracle)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930654" y="8756750"/>
            <a:ext cx="1803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C2C2C2"/>
                </a:solidFill>
                <a:latin typeface="Pretendard Medium"/>
                <a:ea typeface="Pretendard Medium"/>
              </a:rPr>
              <a:t>HTML/CSS 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925800" y="8801100"/>
            <a:ext cx="1206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 err="1">
                <a:solidFill>
                  <a:srgbClr val="C2C2C2"/>
                </a:solidFill>
                <a:ea typeface="Pretendard Medium"/>
              </a:rPr>
              <a:t>Github</a:t>
            </a:r>
            <a:endParaRPr lang="ko-KR" sz="24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68400" y="6134100"/>
            <a:ext cx="44323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54100" y="2108200"/>
            <a:ext cx="45466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제가 가진 기술을 소개합니다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!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473700" y="7734300"/>
            <a:ext cx="3581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dirty="0">
                <a:solidFill>
                  <a:srgbClr val="717377"/>
                </a:solidFill>
                <a:latin typeface="Pretendard Regular"/>
              </a:rPr>
              <a:t>Eclipse, Docker, </a:t>
            </a:r>
            <a:r>
              <a:rPr lang="en-US" sz="2000" dirty="0" err="1">
                <a:solidFill>
                  <a:srgbClr val="717377"/>
                </a:solidFill>
                <a:latin typeface="Pretendard Regular"/>
              </a:rPr>
              <a:t>Github</a:t>
            </a:r>
            <a:r>
              <a:rPr lang="en-US" sz="2000" dirty="0">
                <a:solidFill>
                  <a:srgbClr val="717377"/>
                </a:solidFill>
                <a:latin typeface="Pretendard Regular"/>
              </a:rPr>
              <a:t>, Spring Frame work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기술 습득</a:t>
            </a:r>
            <a:endParaRPr lang="en-US" sz="20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7734300"/>
            <a:ext cx="3581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HTML, C</a:t>
            </a:r>
            <a:r>
              <a:rPr lang="en-US" sz="2000" dirty="0">
                <a:solidFill>
                  <a:srgbClr val="717377"/>
                </a:solidFill>
                <a:latin typeface="Pretendard Regular"/>
                <a:ea typeface="Pretendard Regular"/>
              </a:rPr>
              <a:t>SS, JAVA, JQUERY,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  <a:ea typeface="Pretendard Regular"/>
              </a:rPr>
              <a:t>등등 기본 기술 습득</a:t>
            </a:r>
            <a:endParaRPr lang="en-US" sz="20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717377"/>
                </a:solidFill>
                <a:ea typeface="Pretendard Regular"/>
              </a:rPr>
              <a:t>Spring Framework</a:t>
            </a:r>
            <a:r>
              <a:rPr lang="ko-KR" altLang="en-US" sz="2000" dirty="0">
                <a:solidFill>
                  <a:srgbClr val="717377"/>
                </a:solidFill>
                <a:ea typeface="Pretendard Regular"/>
              </a:rPr>
              <a:t>와 </a:t>
            </a:r>
            <a:r>
              <a:rPr lang="en-US" altLang="ko-KR" sz="2000" dirty="0">
                <a:solidFill>
                  <a:srgbClr val="717377"/>
                </a:solidFill>
                <a:ea typeface="Pretendard Regular"/>
              </a:rPr>
              <a:t>Docker, Oracle</a:t>
            </a:r>
            <a:r>
              <a:rPr lang="ko-KR" altLang="en-US" sz="2000" dirty="0">
                <a:solidFill>
                  <a:srgbClr val="717377"/>
                </a:solidFill>
                <a:ea typeface="Pretendard Regular"/>
              </a:rPr>
              <a:t>을 활용한 </a:t>
            </a:r>
            <a:r>
              <a:rPr lang="en-US" altLang="ko-KR" sz="2000" dirty="0">
                <a:solidFill>
                  <a:srgbClr val="717377"/>
                </a:solidFill>
                <a:ea typeface="Pretendard Regular"/>
              </a:rPr>
              <a:t>1</a:t>
            </a:r>
            <a:r>
              <a:rPr lang="ko-KR" altLang="en-US" sz="2000" dirty="0">
                <a:solidFill>
                  <a:srgbClr val="717377"/>
                </a:solidFill>
                <a:ea typeface="Pretendard Regular"/>
              </a:rPr>
              <a:t>차 프로젝트 진행</a:t>
            </a:r>
            <a:endParaRPr lang="ko-KR" sz="20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9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dirty="0">
                <a:solidFill>
                  <a:srgbClr val="717377"/>
                </a:solidFill>
                <a:latin typeface="Pretendard Regular"/>
              </a:rPr>
              <a:t>Spring boot, Vue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를 활용한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2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차 프로젝트 진행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예정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)</a:t>
            </a:r>
            <a:endParaRPr lang="en-US" sz="20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교육 단계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8592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786100" cy="1340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Bold"/>
              </a:rPr>
              <a:t>팀 프로젝트</a:t>
            </a:r>
            <a:r>
              <a:rPr lang="en-US" altLang="ko-KR" sz="3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Pretendard Bold"/>
              </a:rPr>
              <a:t>ITN MOVIE (</a:t>
            </a:r>
            <a:r>
              <a:rPr lang="ko-KR" altLang="en-US" sz="3200" dirty="0">
                <a:solidFill>
                  <a:srgbClr val="000000"/>
                </a:solidFill>
                <a:latin typeface="Pretendard Bold"/>
              </a:rPr>
              <a:t>영화 예매</a:t>
            </a:r>
            <a:r>
              <a:rPr lang="en-US" altLang="ko-KR" sz="3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Pretendard Bold"/>
              </a:rPr>
              <a:t>사이트</a:t>
            </a:r>
            <a:r>
              <a:rPr lang="en-US" sz="3200" dirty="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371845-C862-C7F1-C328-7505ADE016C0}"/>
              </a:ext>
            </a:extLst>
          </p:cNvPr>
          <p:cNvSpPr txBox="1"/>
          <p:nvPr/>
        </p:nvSpPr>
        <p:spPr>
          <a:xfrm>
            <a:off x="838200" y="8651603"/>
            <a:ext cx="1439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*</a:t>
            </a:r>
            <a:r>
              <a:rPr lang="ko-KR" altLang="en-US" sz="2400" dirty="0"/>
              <a:t>팀 프로젝트 중 제가 담당한 부분만 보여드립니다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8E7C744-78B1-8C2D-6348-F13427694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512702"/>
              </p:ext>
            </p:extLst>
          </p:nvPr>
        </p:nvGraphicFramePr>
        <p:xfrm>
          <a:off x="1512750" y="3586918"/>
          <a:ext cx="10603049" cy="5036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762">
                  <a:extLst>
                    <a:ext uri="{9D8B030D-6E8A-4147-A177-3AD203B41FA5}">
                      <a16:colId xmlns:a16="http://schemas.microsoft.com/office/drawing/2014/main" val="2640139524"/>
                    </a:ext>
                  </a:extLst>
                </a:gridCol>
                <a:gridCol w="7952287">
                  <a:extLst>
                    <a:ext uri="{9D8B030D-6E8A-4147-A177-3AD203B41FA5}">
                      <a16:colId xmlns:a16="http://schemas.microsoft.com/office/drawing/2014/main" val="4011523503"/>
                    </a:ext>
                  </a:extLst>
                </a:gridCol>
              </a:tblGrid>
              <a:tr h="36603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effectLst/>
                          <a:latin typeface="+mn-ea"/>
                          <a:ea typeface="+mn-ea"/>
                        </a:rPr>
                        <a:t>개발 기간</a:t>
                      </a:r>
                      <a:endParaRPr lang="ko-KR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2400" u="none" strike="noStrike" dirty="0">
                          <a:effectLst/>
                          <a:latin typeface="+mn-ea"/>
                          <a:ea typeface="+mn-ea"/>
                        </a:rPr>
                        <a:t>2024/09/20 ~ 2024/10/14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710567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>
                          <a:effectLst/>
                          <a:latin typeface="+mn-ea"/>
                          <a:ea typeface="+mn-ea"/>
                        </a:rPr>
                        <a:t>플랫폼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u="none" strike="noStrike" dirty="0" err="1">
                          <a:effectLst/>
                          <a:latin typeface="+mn-ea"/>
                          <a:ea typeface="+mn-ea"/>
                        </a:rPr>
                        <a:t>wep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34159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effectLst/>
                          <a:latin typeface="+mn-ea"/>
                          <a:ea typeface="+mn-ea"/>
                        </a:rPr>
                        <a:t>개발 인원</a:t>
                      </a:r>
                      <a:endParaRPr lang="ko-KR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24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2400" u="none" strike="noStrike" dirty="0"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49066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깃허브</a:t>
                      </a:r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주소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https://github.com/tu13120188/Team-ITN-2024</a:t>
                      </a:r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just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79142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개발 환경</a:t>
                      </a:r>
                      <a:endParaRPr lang="ko-KR" altLang="en-US" sz="2400" b="1" i="0" u="none" strike="noStrike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37531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effectLst/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u="none" strike="noStrike" dirty="0">
                          <a:effectLst/>
                          <a:latin typeface="+mn-ea"/>
                          <a:ea typeface="+mn-ea"/>
                        </a:rPr>
                        <a:t>JAVA, HTML/CSS, JavaScript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80042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effectLst/>
                          <a:latin typeface="+mn-ea"/>
                          <a:ea typeface="+mn-ea"/>
                        </a:rPr>
                        <a:t>서버</a:t>
                      </a:r>
                      <a:endParaRPr lang="ko-KR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u="none" strike="noStrike" dirty="0">
                          <a:effectLst/>
                          <a:latin typeface="+mn-ea"/>
                          <a:ea typeface="+mn-ea"/>
                        </a:rPr>
                        <a:t>Apache </a:t>
                      </a:r>
                      <a:r>
                        <a:rPr lang="en-US" sz="2400" u="none" strike="noStrike" dirty="0" err="1">
                          <a:effectLst/>
                          <a:latin typeface="+mn-ea"/>
                          <a:ea typeface="+mn-ea"/>
                        </a:rPr>
                        <a:t>Tomecat</a:t>
                      </a:r>
                      <a:r>
                        <a:rPr lang="en-US" sz="2400" u="none" strike="noStrike" dirty="0">
                          <a:effectLst/>
                          <a:latin typeface="+mn-ea"/>
                          <a:ea typeface="+mn-ea"/>
                        </a:rPr>
                        <a:t> 9.0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0289"/>
                  </a:ext>
                </a:extLst>
              </a:tr>
              <a:tr h="694283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2400" b="1" u="none" strike="noStrike" dirty="0">
                          <a:effectLst/>
                          <a:latin typeface="+mn-ea"/>
                          <a:ea typeface="+mn-ea"/>
                        </a:rPr>
                        <a:t>프레임워크</a:t>
                      </a:r>
                      <a:endParaRPr lang="ko-KR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u="none" strike="noStrike">
                          <a:effectLst/>
                          <a:latin typeface="+mn-ea"/>
                          <a:ea typeface="+mn-ea"/>
                        </a:rPr>
                        <a:t>Spring Framework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14316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b="1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u="none" strike="noStrike" dirty="0">
                          <a:effectLst/>
                          <a:latin typeface="+mn-ea"/>
                          <a:ea typeface="+mn-ea"/>
                        </a:rPr>
                        <a:t>Docker, Oracle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085740"/>
                  </a:ext>
                </a:extLst>
              </a:tr>
              <a:tr h="694283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400" b="1" u="none" strike="noStrike" dirty="0">
                          <a:effectLst/>
                          <a:latin typeface="+mn-ea"/>
                          <a:ea typeface="+mn-ea"/>
                        </a:rPr>
                        <a:t>IDE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2400" u="none" strike="noStrike" dirty="0">
                          <a:effectLst/>
                          <a:latin typeface="+mn-ea"/>
                          <a:ea typeface="+mn-ea"/>
                        </a:rPr>
                        <a:t>Eclipse(</a:t>
                      </a:r>
                      <a:r>
                        <a:rPr lang="ko-KR" altLang="en-US" sz="2400" u="none" strike="noStrike" dirty="0" err="1">
                          <a:effectLst/>
                          <a:latin typeface="+mn-ea"/>
                          <a:ea typeface="+mn-ea"/>
                        </a:rPr>
                        <a:t>전자정부프레임워크</a:t>
                      </a:r>
                      <a:r>
                        <a:rPr lang="en-US" altLang="ko-KR" sz="2400" u="none" strike="noStrike" dirty="0">
                          <a:effectLst/>
                          <a:latin typeface="+mn-ea"/>
                          <a:ea typeface="+mn-ea"/>
                        </a:rPr>
                        <a:t>), SQL Developer</a:t>
                      </a:r>
                      <a:endParaRPr lang="en-US" altLang="ko-KR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8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DC1F396-348F-2745-7BA4-E0BE09AA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17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17" y="421829"/>
            <a:ext cx="8528984" cy="911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7100" y="3370036"/>
            <a:ext cx="7023100" cy="42880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테이블</a:t>
            </a:r>
            <a:r>
              <a:rPr lang="ko-KR" altLang="en-US" sz="2800" spc="-15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이메일 중복 확인</a:t>
            </a: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가입된 사용자 확인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 값이 서로 다른 경우 </a:t>
            </a:r>
            <a:r>
              <a:rPr lang="ko-KR" altLang="en-US" sz="2800" spc="-15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경고 표시</a:t>
            </a: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경고를 못 보고 진행해도 가입 여부를 확인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95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DC1F396-348F-2745-7BA4-E0BE09AA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1800"/>
            <a:ext cx="17208500" cy="95123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17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17" y="421829"/>
            <a:ext cx="8528984" cy="911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회원가입 페이지</a:t>
            </a: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7100" y="3370037"/>
            <a:ext cx="7327900" cy="5542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테이블</a:t>
            </a:r>
            <a:r>
              <a:rPr lang="ko-KR" altLang="en-US" sz="2800" spc="-150" dirty="0">
                <a:solidFill>
                  <a:srgbClr val="3F5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이메일 중복 확인 </a:t>
            </a:r>
            <a:r>
              <a:rPr lang="en-US" altLang="ko-KR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FC035-076A-1AA0-A6AD-40D1CDB19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7" y="2290309"/>
            <a:ext cx="7662461" cy="345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DB8FA-13D0-4083-775C-68D6CA395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" y="1078049"/>
            <a:ext cx="8023371" cy="10795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72BAD-0191-37C0-AE51-AB6BD00A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37" y="5908352"/>
            <a:ext cx="4591691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F94999-CC59-0121-FA3C-4C25C783254D}"/>
              </a:ext>
            </a:extLst>
          </p:cNvPr>
          <p:cNvSpPr txBox="1"/>
          <p:nvPr/>
        </p:nvSpPr>
        <p:spPr>
          <a:xfrm>
            <a:off x="1893861" y="3769153"/>
            <a:ext cx="861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3C650-DD47-B0CB-EF43-A0005ED55A00}"/>
              </a:ext>
            </a:extLst>
          </p:cNvPr>
          <p:cNvSpPr txBox="1"/>
          <p:nvPr/>
        </p:nvSpPr>
        <p:spPr>
          <a:xfrm>
            <a:off x="5889806" y="3769018"/>
            <a:ext cx="571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3D854F-0420-0A7C-31FD-0BFD407A4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52" y="7505700"/>
            <a:ext cx="4182059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E6B32C-842C-8892-9FC5-4ABB0B8551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2266" y="3976682"/>
            <a:ext cx="8129934" cy="20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5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648</Words>
  <Application>Microsoft Office PowerPoint</Application>
  <PresentationFormat>사용자 지정</PresentationFormat>
  <Paragraphs>187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Bold</vt:lpstr>
      <vt:lpstr>Arial</vt:lpstr>
      <vt:lpstr>Pretendard Light</vt:lpstr>
      <vt:lpstr>Pretendard Regular</vt:lpstr>
      <vt:lpstr>Calibri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NoteBook</dc:creator>
  <cp:lastModifiedBy>허영희</cp:lastModifiedBy>
  <cp:revision>21</cp:revision>
  <dcterms:created xsi:type="dcterms:W3CDTF">2006-08-16T00:00:00Z</dcterms:created>
  <dcterms:modified xsi:type="dcterms:W3CDTF">2024-11-21T02:39:02Z</dcterms:modified>
</cp:coreProperties>
</file>